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10440988" cy="7561263"/>
  <p:notesSz cx="9866313" cy="14295438"/>
  <p:defaultTextStyle>
    <a:defPPr>
      <a:defRPr lang="ja-JP"/>
    </a:defPPr>
    <a:lvl1pPr marL="0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64101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28202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92303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56404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320505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84607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48708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712809" algn="l" defTabSz="928202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2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578200"/>
    <a:srgbClr val="336600"/>
    <a:srgbClr val="339933"/>
    <a:srgbClr val="7C9B3F"/>
    <a:srgbClr val="009900"/>
    <a:srgbClr val="FFCC00"/>
    <a:srgbClr val="99CC00"/>
    <a:srgbClr val="000066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46" autoAdjust="0"/>
  </p:normalViewPr>
  <p:slideViewPr>
    <p:cSldViewPr>
      <p:cViewPr varScale="1">
        <p:scale>
          <a:sx n="76" d="100"/>
          <a:sy n="76" d="100"/>
        </p:scale>
        <p:origin x="1334" y="72"/>
      </p:cViewPr>
      <p:guideLst>
        <p:guide orient="horz" pos="2382"/>
        <p:guide pos="32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48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4275094" cy="714658"/>
          </a:xfrm>
          <a:prstGeom prst="rect">
            <a:avLst/>
          </a:prstGeom>
        </p:spPr>
        <p:txBody>
          <a:bodyPr vert="horz" lIns="131839" tIns="65916" rIns="131839" bIns="65916" rtlCol="0"/>
          <a:lstStyle>
            <a:lvl1pPr algn="l">
              <a:defRPr sz="19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5588922" y="4"/>
            <a:ext cx="4275094" cy="714658"/>
          </a:xfrm>
          <a:prstGeom prst="rect">
            <a:avLst/>
          </a:prstGeom>
        </p:spPr>
        <p:txBody>
          <a:bodyPr vert="horz" lIns="131839" tIns="65916" rIns="131839" bIns="65916" rtlCol="0"/>
          <a:lstStyle>
            <a:lvl1pPr algn="r">
              <a:defRPr sz="1900"/>
            </a:lvl1pPr>
          </a:lstStyle>
          <a:p>
            <a:fld id="{F969BA51-D723-471D-B796-818F6DAB71D4}" type="datetimeFigureOut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6" y="13578503"/>
            <a:ext cx="4275094" cy="714656"/>
          </a:xfrm>
          <a:prstGeom prst="rect">
            <a:avLst/>
          </a:prstGeom>
        </p:spPr>
        <p:txBody>
          <a:bodyPr vert="horz" lIns="131839" tIns="65916" rIns="131839" bIns="65916" rtlCol="0" anchor="b"/>
          <a:lstStyle>
            <a:lvl1pPr algn="l">
              <a:defRPr sz="19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5588922" y="13578503"/>
            <a:ext cx="4275094" cy="714656"/>
          </a:xfrm>
          <a:prstGeom prst="rect">
            <a:avLst/>
          </a:prstGeom>
        </p:spPr>
        <p:txBody>
          <a:bodyPr vert="horz" lIns="131839" tIns="65916" rIns="131839" bIns="65916" rtlCol="0" anchor="b"/>
          <a:lstStyle>
            <a:lvl1pPr algn="r">
              <a:defRPr sz="1900"/>
            </a:lvl1pPr>
          </a:lstStyle>
          <a:p>
            <a:fld id="{A0306DE7-E637-434E-9EBD-6377CF4D7C0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1575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4275094" cy="714658"/>
          </a:xfrm>
          <a:prstGeom prst="rect">
            <a:avLst/>
          </a:prstGeom>
        </p:spPr>
        <p:txBody>
          <a:bodyPr vert="horz" lIns="131839" tIns="65916" rIns="131839" bIns="65916" rtlCol="0"/>
          <a:lstStyle>
            <a:lvl1pPr algn="l">
              <a:defRPr sz="19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588922" y="4"/>
            <a:ext cx="4275094" cy="714658"/>
          </a:xfrm>
          <a:prstGeom prst="rect">
            <a:avLst/>
          </a:prstGeom>
        </p:spPr>
        <p:txBody>
          <a:bodyPr vert="horz" lIns="131839" tIns="65916" rIns="131839" bIns="65916" rtlCol="0"/>
          <a:lstStyle>
            <a:lvl1pPr algn="r">
              <a:defRPr sz="1900"/>
            </a:lvl1pPr>
          </a:lstStyle>
          <a:p>
            <a:fld id="{976F4CB3-BB81-45DC-B509-27FEE815EB24}" type="datetimeFigureOut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236663" y="1074738"/>
            <a:ext cx="7392987" cy="5354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1839" tIns="65916" rIns="131839" bIns="65916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87094" y="6790393"/>
            <a:ext cx="7892130" cy="6431920"/>
          </a:xfrm>
          <a:prstGeom prst="rect">
            <a:avLst/>
          </a:prstGeom>
        </p:spPr>
        <p:txBody>
          <a:bodyPr vert="horz" lIns="131839" tIns="65916" rIns="131839" bIns="65916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6" y="13578503"/>
            <a:ext cx="4275094" cy="714656"/>
          </a:xfrm>
          <a:prstGeom prst="rect">
            <a:avLst/>
          </a:prstGeom>
        </p:spPr>
        <p:txBody>
          <a:bodyPr vert="horz" lIns="131839" tIns="65916" rIns="131839" bIns="65916" rtlCol="0" anchor="b"/>
          <a:lstStyle>
            <a:lvl1pPr algn="l">
              <a:defRPr sz="19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588922" y="13578503"/>
            <a:ext cx="4275094" cy="714656"/>
          </a:xfrm>
          <a:prstGeom prst="rect">
            <a:avLst/>
          </a:prstGeom>
        </p:spPr>
        <p:txBody>
          <a:bodyPr vert="horz" lIns="131839" tIns="65916" rIns="131839" bIns="65916" rtlCol="0" anchor="b"/>
          <a:lstStyle>
            <a:lvl1pPr algn="r">
              <a:defRPr sz="1900"/>
            </a:lvl1pPr>
          </a:lstStyle>
          <a:p>
            <a:fld id="{2D1682C7-48B4-47F0-97DD-EA629C22AA2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1516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1236663" y="1074738"/>
            <a:ext cx="7392987" cy="5354637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057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83075" y="2348894"/>
            <a:ext cx="8874840" cy="1620771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66152" y="4284720"/>
            <a:ext cx="7308692" cy="19323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8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2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6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0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84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8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1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76789-10AD-4B79-81C6-E30502C01C6E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7886C-9DB1-4A31-9CE8-8FDC6F5A320B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4767" y="4858818"/>
            <a:ext cx="8874840" cy="15017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824767" y="3204786"/>
            <a:ext cx="8874840" cy="165402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410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82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92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564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205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846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487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128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E05D3-41A9-4C54-9B1A-BE8586058223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54680" y="1851813"/>
            <a:ext cx="4908715" cy="524037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637411" y="1851813"/>
            <a:ext cx="4908715" cy="524037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2787F-9FE0-4CAC-A8CF-05726200E0E9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059" y="302801"/>
            <a:ext cx="9396889" cy="1260211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22059" y="1692537"/>
            <a:ext cx="4613249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4101" indent="0">
              <a:buNone/>
              <a:defRPr sz="2000" b="1"/>
            </a:lvl2pPr>
            <a:lvl3pPr marL="928202" indent="0">
              <a:buNone/>
              <a:defRPr sz="1800" b="1"/>
            </a:lvl3pPr>
            <a:lvl4pPr marL="1392303" indent="0">
              <a:buNone/>
              <a:defRPr sz="1600" b="1"/>
            </a:lvl4pPr>
            <a:lvl5pPr marL="1856404" indent="0">
              <a:buNone/>
              <a:defRPr sz="1600" b="1"/>
            </a:lvl5pPr>
            <a:lvl6pPr marL="2320505" indent="0">
              <a:buNone/>
              <a:defRPr sz="1600" b="1"/>
            </a:lvl6pPr>
            <a:lvl7pPr marL="2784607" indent="0">
              <a:buNone/>
              <a:defRPr sz="1600" b="1"/>
            </a:lvl7pPr>
            <a:lvl8pPr marL="3248708" indent="0">
              <a:buNone/>
              <a:defRPr sz="1600" b="1"/>
            </a:lvl8pPr>
            <a:lvl9pPr marL="371280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22059" y="2397902"/>
            <a:ext cx="4613249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303880" y="1692537"/>
            <a:ext cx="4615062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4101" indent="0">
              <a:buNone/>
              <a:defRPr sz="2000" b="1"/>
            </a:lvl2pPr>
            <a:lvl3pPr marL="928202" indent="0">
              <a:buNone/>
              <a:defRPr sz="1800" b="1"/>
            </a:lvl3pPr>
            <a:lvl4pPr marL="1392303" indent="0">
              <a:buNone/>
              <a:defRPr sz="1600" b="1"/>
            </a:lvl4pPr>
            <a:lvl5pPr marL="1856404" indent="0">
              <a:buNone/>
              <a:defRPr sz="1600" b="1"/>
            </a:lvl5pPr>
            <a:lvl6pPr marL="2320505" indent="0">
              <a:buNone/>
              <a:defRPr sz="1600" b="1"/>
            </a:lvl6pPr>
            <a:lvl7pPr marL="2784607" indent="0">
              <a:buNone/>
              <a:defRPr sz="1600" b="1"/>
            </a:lvl7pPr>
            <a:lvl8pPr marL="3248708" indent="0">
              <a:buNone/>
              <a:defRPr sz="1600" b="1"/>
            </a:lvl8pPr>
            <a:lvl9pPr marL="371280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303880" y="2397902"/>
            <a:ext cx="4615062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E8D9-390B-4866-9E7E-A153A74F7F84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DB1BB-A94C-4594-AEFE-E2051ABDC16F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85B1-B20A-446B-B625-2E0B7D3F64B3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056" y="301054"/>
            <a:ext cx="3435013" cy="12812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082136" y="301056"/>
            <a:ext cx="5836802" cy="6453329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22056" y="1582265"/>
            <a:ext cx="3435013" cy="5172114"/>
          </a:xfrm>
        </p:spPr>
        <p:txBody>
          <a:bodyPr/>
          <a:lstStyle>
            <a:lvl1pPr marL="0" indent="0">
              <a:buNone/>
              <a:defRPr sz="1400"/>
            </a:lvl1pPr>
            <a:lvl2pPr marL="464101" indent="0">
              <a:buNone/>
              <a:defRPr sz="1200"/>
            </a:lvl2pPr>
            <a:lvl3pPr marL="928202" indent="0">
              <a:buNone/>
              <a:defRPr sz="1100"/>
            </a:lvl3pPr>
            <a:lvl4pPr marL="1392303" indent="0">
              <a:buNone/>
              <a:defRPr sz="1000"/>
            </a:lvl4pPr>
            <a:lvl5pPr marL="1856404" indent="0">
              <a:buNone/>
              <a:defRPr sz="1000"/>
            </a:lvl5pPr>
            <a:lvl6pPr marL="2320505" indent="0">
              <a:buNone/>
              <a:defRPr sz="1000"/>
            </a:lvl6pPr>
            <a:lvl7pPr marL="2784607" indent="0">
              <a:buNone/>
              <a:defRPr sz="1000"/>
            </a:lvl7pPr>
            <a:lvl8pPr marL="3248708" indent="0">
              <a:buNone/>
              <a:defRPr sz="1000"/>
            </a:lvl8pPr>
            <a:lvl9pPr marL="3712809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01D6-2DDB-48EC-96B5-57B6C0AC3E6E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46512" y="5292891"/>
            <a:ext cx="6264593" cy="6248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046512" y="675616"/>
            <a:ext cx="6264593" cy="4536758"/>
          </a:xfrm>
        </p:spPr>
        <p:txBody>
          <a:bodyPr/>
          <a:lstStyle>
            <a:lvl1pPr marL="0" indent="0">
              <a:buNone/>
              <a:defRPr sz="3300"/>
            </a:lvl1pPr>
            <a:lvl2pPr marL="464101" indent="0">
              <a:buNone/>
              <a:defRPr sz="2900"/>
            </a:lvl2pPr>
            <a:lvl3pPr marL="928202" indent="0">
              <a:buNone/>
              <a:defRPr sz="2400"/>
            </a:lvl3pPr>
            <a:lvl4pPr marL="1392303" indent="0">
              <a:buNone/>
              <a:defRPr sz="2000"/>
            </a:lvl4pPr>
            <a:lvl5pPr marL="1856404" indent="0">
              <a:buNone/>
              <a:defRPr sz="2000"/>
            </a:lvl5pPr>
            <a:lvl6pPr marL="2320505" indent="0">
              <a:buNone/>
              <a:defRPr sz="2000"/>
            </a:lvl6pPr>
            <a:lvl7pPr marL="2784607" indent="0">
              <a:buNone/>
              <a:defRPr sz="2000"/>
            </a:lvl7pPr>
            <a:lvl8pPr marL="3248708" indent="0">
              <a:buNone/>
              <a:defRPr sz="2000"/>
            </a:lvl8pPr>
            <a:lvl9pPr marL="371280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046512" y="5917743"/>
            <a:ext cx="6264593" cy="887398"/>
          </a:xfrm>
        </p:spPr>
        <p:txBody>
          <a:bodyPr/>
          <a:lstStyle>
            <a:lvl1pPr marL="0" indent="0">
              <a:buNone/>
              <a:defRPr sz="1400"/>
            </a:lvl1pPr>
            <a:lvl2pPr marL="464101" indent="0">
              <a:buNone/>
              <a:defRPr sz="1200"/>
            </a:lvl2pPr>
            <a:lvl3pPr marL="928202" indent="0">
              <a:buNone/>
              <a:defRPr sz="1100"/>
            </a:lvl3pPr>
            <a:lvl4pPr marL="1392303" indent="0">
              <a:buNone/>
              <a:defRPr sz="1000"/>
            </a:lvl4pPr>
            <a:lvl5pPr marL="1856404" indent="0">
              <a:buNone/>
              <a:defRPr sz="1000"/>
            </a:lvl5pPr>
            <a:lvl6pPr marL="2320505" indent="0">
              <a:buNone/>
              <a:defRPr sz="1000"/>
            </a:lvl6pPr>
            <a:lvl7pPr marL="2784607" indent="0">
              <a:buNone/>
              <a:defRPr sz="1000"/>
            </a:lvl7pPr>
            <a:lvl8pPr marL="3248708" indent="0">
              <a:buNone/>
              <a:defRPr sz="1000"/>
            </a:lvl8pPr>
            <a:lvl9pPr marL="3712809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E80E-0B51-4CB9-82F5-81737E506EE2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9F82-807E-4A13-877F-397F676610DC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048261" y="318554"/>
            <a:ext cx="2497862" cy="6773631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54680" y="318554"/>
            <a:ext cx="7319568" cy="677363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DAD2D-415F-422D-9AD3-85A3F6B7352A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522059" y="302801"/>
            <a:ext cx="9396889" cy="1260211"/>
          </a:xfrm>
          <a:prstGeom prst="rect">
            <a:avLst/>
          </a:prstGeom>
        </p:spPr>
        <p:txBody>
          <a:bodyPr vert="horz" lIns="92820" tIns="46410" rIns="92820" bIns="4641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22059" y="1764300"/>
            <a:ext cx="9396889" cy="4990084"/>
          </a:xfrm>
          <a:prstGeom prst="rect">
            <a:avLst/>
          </a:prstGeom>
        </p:spPr>
        <p:txBody>
          <a:bodyPr vert="horz" lIns="92820" tIns="46410" rIns="92820" bIns="4641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22057" y="7008177"/>
            <a:ext cx="2436231" cy="402567"/>
          </a:xfrm>
          <a:prstGeom prst="rect">
            <a:avLst/>
          </a:prstGeom>
        </p:spPr>
        <p:txBody>
          <a:bodyPr vert="horz" lIns="92820" tIns="46410" rIns="92820" bIns="4641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7790B-0BED-4C76-81B2-D72FAD56DB81}" type="datetime1">
              <a:rPr kumimoji="1" lang="ja-JP" altLang="en-US" smtClean="0"/>
              <a:pPr/>
              <a:t>2021/9/20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567343" y="7008177"/>
            <a:ext cx="3306313" cy="402567"/>
          </a:xfrm>
          <a:prstGeom prst="rect">
            <a:avLst/>
          </a:prstGeom>
        </p:spPr>
        <p:txBody>
          <a:bodyPr vert="horz" lIns="92820" tIns="46410" rIns="92820" bIns="4641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482716" y="7008177"/>
            <a:ext cx="2436231" cy="402567"/>
          </a:xfrm>
          <a:prstGeom prst="rect">
            <a:avLst/>
          </a:prstGeom>
        </p:spPr>
        <p:txBody>
          <a:bodyPr vert="horz" lIns="92820" tIns="46410" rIns="92820" bIns="4641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ED089-173E-42A7-8D2E-13193CA6EF7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28202" rtl="0" eaLnBrk="1" latinLnBrk="0" hangingPunct="1">
        <a:spcBef>
          <a:spcPct val="0"/>
        </a:spcBef>
        <a:buNone/>
        <a:defRPr kumimoji="1"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8076" indent="-348076" algn="l" defTabSz="928202" rtl="0" eaLnBrk="1" latinLnBrk="0" hangingPunct="1">
        <a:spcBef>
          <a:spcPct val="20000"/>
        </a:spcBef>
        <a:buFont typeface="Arial" pitchFamily="34" charset="0"/>
        <a:buChar char="•"/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54165" indent="-290064" algn="l" defTabSz="928202" rtl="0" eaLnBrk="1" latinLnBrk="0" hangingPunct="1">
        <a:spcBef>
          <a:spcPct val="20000"/>
        </a:spcBef>
        <a:buFont typeface="Arial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60253" indent="-232051" algn="l" defTabSz="928202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4354" indent="-232051" algn="l" defTabSz="928202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8455" indent="-232051" algn="l" defTabSz="928202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2556" indent="-232051" algn="l" defTabSz="92820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16658" indent="-232051" algn="l" defTabSz="92820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0759" indent="-232051" algn="l" defTabSz="92820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44860" indent="-232051" algn="l" defTabSz="928202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4101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8202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2303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6404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20505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84607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8708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12809" algn="l" defTabSz="92820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図 9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17160" flipV="1">
            <a:off x="-1076088" y="773188"/>
            <a:ext cx="9412019" cy="18380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xmlns="" id="{2430BCB9-5F71-4F7E-9655-3EF7007117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49" t="18448" r="12139" b="1301"/>
          <a:stretch/>
        </p:blipFill>
        <p:spPr>
          <a:xfrm>
            <a:off x="6660654" y="5292799"/>
            <a:ext cx="3494006" cy="2230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012583" y="115919"/>
            <a:ext cx="4515127" cy="1110331"/>
          </a:xfrm>
          <a:ln w="12700">
            <a:noFill/>
            <a:prstDash val="dash"/>
          </a:ln>
        </p:spPr>
        <p:txBody>
          <a:bodyPr>
            <a:normAutofit/>
          </a:bodyPr>
          <a:lstStyle/>
          <a:p>
            <a:r>
              <a:rPr lang="ja-JP" altLang="en-US" sz="3200" dirty="0">
                <a:effectLst>
                  <a:glow rad="127000">
                    <a:schemeClr val="bg1"/>
                  </a:glow>
                </a:effectLst>
              </a:rPr>
              <a:t>テーパー形状</a:t>
            </a:r>
            <a:r>
              <a:rPr lang="ja-JP" altLang="en-US" sz="3200" dirty="0" smtClean="0">
                <a:effectLst>
                  <a:glow rad="127000">
                    <a:schemeClr val="bg1"/>
                  </a:glow>
                </a:effectLst>
              </a:rPr>
              <a:t>の</a:t>
            </a:r>
            <a:r>
              <a:rPr lang="en-US" altLang="ja-JP" sz="3200" dirty="0" smtClean="0">
                <a:effectLst>
                  <a:glow rad="127000">
                    <a:schemeClr val="bg1"/>
                  </a:glow>
                </a:effectLst>
              </a:rPr>
              <a:t/>
            </a:r>
            <a:br>
              <a:rPr lang="en-US" altLang="ja-JP" sz="3200" dirty="0" smtClean="0">
                <a:effectLst>
                  <a:glow rad="127000">
                    <a:schemeClr val="bg1"/>
                  </a:glow>
                </a:effectLst>
              </a:rPr>
            </a:br>
            <a:r>
              <a:rPr lang="ja-JP" altLang="en-US" sz="3200" dirty="0" smtClean="0">
                <a:effectLst>
                  <a:glow rad="127000">
                    <a:schemeClr val="bg1"/>
                  </a:glow>
                </a:effectLst>
              </a:rPr>
              <a:t>薄膜</a:t>
            </a:r>
            <a:r>
              <a:rPr lang="ja-JP" altLang="en-US" sz="3200" dirty="0">
                <a:effectLst>
                  <a:glow rad="127000">
                    <a:schemeClr val="bg1"/>
                  </a:glow>
                </a:effectLst>
              </a:rPr>
              <a:t>形成技術の確立</a:t>
            </a:r>
            <a:endParaRPr lang="ja-JP" altLang="en-US" sz="3100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16614" y="1013923"/>
            <a:ext cx="7192111" cy="2041691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820" tIns="46410" rIns="92820" bIns="46410" rtlCol="0" anchor="t" anchorCtr="0"/>
          <a:lstStyle/>
          <a:p>
            <a:r>
              <a:rPr lang="en-US" altLang="ja-JP" dirty="0" smtClean="0">
                <a:solidFill>
                  <a:schemeClr val="tx1"/>
                </a:solidFill>
              </a:rPr>
              <a:t>【</a:t>
            </a:r>
            <a:r>
              <a:rPr lang="ja-JP" altLang="en-US" dirty="0" smtClean="0">
                <a:solidFill>
                  <a:schemeClr val="tx1"/>
                </a:solidFill>
              </a:rPr>
              <a:t>会社概要</a:t>
            </a:r>
            <a:r>
              <a:rPr lang="en-US" altLang="ja-JP" dirty="0" smtClean="0">
                <a:solidFill>
                  <a:schemeClr val="tx1"/>
                </a:solidFill>
              </a:rPr>
              <a:t>】</a:t>
            </a:r>
          </a:p>
          <a:p>
            <a:r>
              <a:rPr kumimoji="1" lang="ja-JP" altLang="en-US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433019" y="3564607"/>
            <a:ext cx="5579564" cy="679511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820" tIns="46410" rIns="92820" bIns="46410" rtlCol="0" anchor="t" anchorCtr="0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+mn-ea"/>
              </a:rPr>
              <a:t>　</a:t>
            </a:r>
            <a:endParaRPr kumimoji="1" lang="ja-JP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876678" y="1212709"/>
            <a:ext cx="3456384" cy="626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tx1"/>
                </a:solidFill>
              </a:rPr>
              <a:t>（弊社独自のテーパー形状薄膜形成技術イメージ）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graphicFrame>
        <p:nvGraphicFramePr>
          <p:cNvPr id="20" name="表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407679"/>
              </p:ext>
            </p:extLst>
          </p:nvPr>
        </p:nvGraphicFramePr>
        <p:xfrm>
          <a:off x="404342" y="1365503"/>
          <a:ext cx="5425083" cy="16033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91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559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08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 smtClean="0">
                          <a:solidFill>
                            <a:schemeClr val="tx1"/>
                          </a:solidFill>
                        </a:rPr>
                        <a:t>社　</a:t>
                      </a:r>
                      <a:r>
                        <a:rPr kumimoji="1" lang="ja-JP" altLang="en-US" sz="2000" b="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kumimoji="1" lang="ja-JP" altLang="en-US" sz="2000" b="0" dirty="0" smtClean="0">
                          <a:solidFill>
                            <a:schemeClr val="tx1"/>
                          </a:solidFill>
                        </a:rPr>
                        <a:t>名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b="0" dirty="0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株式会社　ミゾグチ</a:t>
                      </a:r>
                      <a:endParaRPr lang="ja-JP" altLang="en-US" b="0" dirty="0">
                        <a:solidFill>
                          <a:schemeClr val="tx1"/>
                        </a:solidFill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 smtClean="0">
                          <a:solidFill>
                            <a:schemeClr val="tx1"/>
                          </a:solidFill>
                        </a:rPr>
                        <a:t>所在地</a:t>
                      </a:r>
                      <a:endParaRPr kumimoji="1" lang="en-US" altLang="ja-JP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dirty="0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岡谷市西山１７２３－３９</a:t>
                      </a:r>
                      <a:endParaRPr kumimoji="1" lang="en-US" altLang="ja-JP" sz="1800" b="0" dirty="0" smtClean="0">
                        <a:solidFill>
                          <a:schemeClr val="tx1"/>
                        </a:solidFill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代表者</a:t>
                      </a:r>
                      <a:endParaRPr kumimoji="1" lang="en-US" altLang="ja-JP" sz="2000" b="0" dirty="0" smtClean="0">
                        <a:solidFill>
                          <a:schemeClr val="tx1"/>
                        </a:solidFill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b="0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代表取締役社長　溝口</a:t>
                      </a:r>
                      <a:r>
                        <a:rPr kumimoji="1" lang="ja-JP" altLang="en-US" sz="1800" b="0" dirty="0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　大地</a:t>
                      </a:r>
                      <a:endParaRPr kumimoji="1" lang="ja-JP" altLang="en-US" sz="1800" b="0" dirty="0">
                        <a:solidFill>
                          <a:schemeClr val="tx1"/>
                        </a:solidFill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0" dirty="0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Ｕ Ｒ Ｌ</a:t>
                      </a:r>
                      <a:endParaRPr kumimoji="1" lang="en-US" altLang="ja-JP" sz="2000" b="0" dirty="0" smtClean="0">
                        <a:solidFill>
                          <a:schemeClr val="tx1"/>
                        </a:solidFill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0" dirty="0" smtClean="0">
                          <a:solidFill>
                            <a:schemeClr val="tx1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+mn-ea"/>
                          <a:ea typeface="+mn-ea"/>
                        </a:rPr>
                        <a:t>https://www.miz-k.co.jp</a:t>
                      </a:r>
                      <a:endParaRPr kumimoji="1" lang="ja-JP" altLang="en-US" sz="1800" b="0" dirty="0">
                        <a:solidFill>
                          <a:schemeClr val="tx1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+mn-ea"/>
                        <a:ea typeface="+mn-ea"/>
                      </a:endParaRPr>
                    </a:p>
                  </a:txBody>
                  <a:tcPr marL="98213" marR="98213" marT="48011" marB="4801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8" name="角丸四角形 17"/>
          <p:cNvSpPr/>
          <p:nvPr/>
        </p:nvSpPr>
        <p:spPr>
          <a:xfrm>
            <a:off x="404343" y="3038692"/>
            <a:ext cx="5356456" cy="4540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73" tIns="43887" rIns="87773" bIns="43887" anchor="ctr"/>
          <a:lstStyle/>
          <a:p>
            <a:pPr algn="ctr">
              <a:defRPr/>
            </a:pPr>
            <a:r>
              <a:rPr lang="ja-JP" altLang="en-US" dirty="0">
                <a:solidFill>
                  <a:srgbClr val="339933"/>
                </a:solidFill>
              </a:rPr>
              <a:t>テーパー形状</a:t>
            </a:r>
            <a:r>
              <a:rPr lang="ja-JP" altLang="en-US" dirty="0" smtClean="0">
                <a:solidFill>
                  <a:srgbClr val="339933"/>
                </a:solidFill>
              </a:rPr>
              <a:t>の薄膜</a:t>
            </a:r>
            <a:r>
              <a:rPr lang="ja-JP" altLang="en-US" dirty="0">
                <a:solidFill>
                  <a:srgbClr val="339933"/>
                </a:solidFill>
              </a:rPr>
              <a:t>形成</a:t>
            </a:r>
            <a:r>
              <a:rPr lang="ja-JP" altLang="en-US" dirty="0" smtClean="0">
                <a:solidFill>
                  <a:srgbClr val="339933"/>
                </a:solidFill>
              </a:rPr>
              <a:t>技術とは</a:t>
            </a:r>
            <a:endParaRPr lang="ja-JP" altLang="en-US" dirty="0">
              <a:solidFill>
                <a:srgbClr val="339933"/>
              </a:solidFill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414660" y="4406726"/>
            <a:ext cx="5346269" cy="4540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773" tIns="43887" rIns="87773" bIns="43887" anchor="ctr"/>
          <a:lstStyle/>
          <a:p>
            <a:pPr algn="ctr" defTabSz="92820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solidFill>
                  <a:srgbClr val="339933"/>
                </a:solidFill>
              </a:rPr>
              <a:t>エクセレンス（優れている点）</a:t>
            </a:r>
          </a:p>
        </p:txBody>
      </p:sp>
      <p:sp>
        <p:nvSpPr>
          <p:cNvPr id="27" name="上リボン 26"/>
          <p:cNvSpPr/>
          <p:nvPr/>
        </p:nvSpPr>
        <p:spPr>
          <a:xfrm>
            <a:off x="405607" y="183866"/>
            <a:ext cx="4371892" cy="769926"/>
          </a:xfrm>
          <a:prstGeom prst="ribbon2">
            <a:avLst>
              <a:gd name="adj1" fmla="val 17481"/>
              <a:gd name="adj2" fmla="val 72994"/>
            </a:avLst>
          </a:prstGeom>
          <a:solidFill>
            <a:schemeClr val="accent3"/>
          </a:solidFill>
          <a:ln w="190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長野県が誇る技術・製品</a:t>
            </a:r>
            <a:endParaRPr lang="en-US" altLang="ja-JP" sz="1400" b="1" dirty="0">
              <a:solidFill>
                <a:schemeClr val="bg1"/>
              </a:solidFill>
            </a:endParaRPr>
          </a:p>
          <a:p>
            <a:pPr algn="ctr"/>
            <a:r>
              <a:rPr lang="ja-JP" altLang="en-US" sz="1400" b="1" dirty="0">
                <a:solidFill>
                  <a:schemeClr val="bg1"/>
                </a:solidFill>
              </a:rPr>
              <a:t>ＮＡＧＡＮＯものづくり エクセレンス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2021</a:t>
            </a:r>
            <a:endParaRPr lang="en-US" altLang="ja-JP" sz="1400" b="1" dirty="0">
              <a:solidFill>
                <a:schemeClr val="bg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xmlns="" id="{05DC747D-5D4C-40F0-BC11-8D98CE7CD5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1" t="19275" r="12371" b="2298"/>
          <a:stretch/>
        </p:blipFill>
        <p:spPr>
          <a:xfrm>
            <a:off x="107926" y="5292799"/>
            <a:ext cx="3456384" cy="2196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xmlns="" id="{814E5DB5-5B21-41E3-A612-D5FE3E60BC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7" t="19003" r="12804" b="1291"/>
          <a:stretch/>
        </p:blipFill>
        <p:spPr>
          <a:xfrm>
            <a:off x="3492302" y="5292799"/>
            <a:ext cx="3249961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正方形/長方形 4"/>
          <p:cNvSpPr/>
          <p:nvPr/>
        </p:nvSpPr>
        <p:spPr>
          <a:xfrm>
            <a:off x="414659" y="3492599"/>
            <a:ext cx="58859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effectLst>
                  <a:glow rad="127000">
                    <a:schemeClr val="bg1"/>
                  </a:glow>
                </a:effectLst>
              </a:rPr>
              <a:t>Ø0.5</a:t>
            </a:r>
            <a:r>
              <a:rPr lang="ja-JP" altLang="en-US" dirty="0">
                <a:effectLst>
                  <a:glow rad="127000">
                    <a:schemeClr val="bg1"/>
                  </a:glow>
                </a:effectLst>
              </a:rPr>
              <a:t>以下の針形状、直線丸棒、又は直線</a:t>
            </a:r>
            <a:r>
              <a:rPr lang="ja-JP" altLang="en-US" dirty="0" smtClean="0">
                <a:effectLst>
                  <a:glow rad="127000">
                    <a:schemeClr val="bg1"/>
                  </a:glow>
                </a:effectLst>
              </a:rPr>
              <a:t>パイプ形製品</a:t>
            </a:r>
            <a:endParaRPr lang="en-US" altLang="ja-JP" dirty="0" smtClean="0">
              <a:effectLst>
                <a:glow rad="127000">
                  <a:schemeClr val="bg1"/>
                </a:glow>
              </a:effectLst>
            </a:endParaRPr>
          </a:p>
          <a:p>
            <a:r>
              <a:rPr lang="ja-JP" altLang="en-US" dirty="0" err="1" smtClean="0">
                <a:effectLst>
                  <a:glow rad="127000">
                    <a:schemeClr val="bg1"/>
                  </a:glow>
                </a:effectLst>
              </a:rPr>
              <a:t>へ</a:t>
            </a:r>
            <a:r>
              <a:rPr lang="ja-JP" altLang="en-US" dirty="0" err="1">
                <a:effectLst>
                  <a:glow rad="127000">
                    <a:schemeClr val="bg1"/>
                  </a:glow>
                </a:effectLst>
              </a:rPr>
              <a:t>の</a:t>
            </a:r>
            <a:r>
              <a:rPr lang="ja-JP" altLang="en-US" dirty="0">
                <a:effectLst>
                  <a:glow rad="127000">
                    <a:schemeClr val="bg1"/>
                  </a:glow>
                </a:effectLst>
              </a:rPr>
              <a:t>コーティング時</a:t>
            </a:r>
            <a:r>
              <a:rPr lang="ja-JP" altLang="en-US" dirty="0" smtClean="0">
                <a:effectLst>
                  <a:glow rad="127000">
                    <a:schemeClr val="bg1"/>
                  </a:glow>
                </a:effectLst>
              </a:rPr>
              <a:t>、</a:t>
            </a:r>
            <a:r>
              <a:rPr lang="ja-JP" altLang="en-US" u="sng" dirty="0" smtClean="0">
                <a:effectLst>
                  <a:glow rad="127000">
                    <a:schemeClr val="bg1"/>
                  </a:glow>
                </a:effectLst>
              </a:rPr>
              <a:t>「</a:t>
            </a:r>
            <a:r>
              <a:rPr lang="ja-JP" altLang="en-US" u="sng" dirty="0">
                <a:effectLst>
                  <a:glow rad="127000">
                    <a:schemeClr val="bg1"/>
                  </a:glow>
                </a:effectLst>
              </a:rPr>
              <a:t>段差を生じる事無く</a:t>
            </a:r>
            <a:r>
              <a:rPr lang="ja-JP" altLang="en-US" u="sng" dirty="0" smtClean="0">
                <a:effectLst>
                  <a:glow rad="127000">
                    <a:schemeClr val="bg1"/>
                  </a:glow>
                </a:effectLst>
              </a:rPr>
              <a:t>」</a:t>
            </a:r>
            <a:r>
              <a:rPr lang="ja-JP" altLang="en-US" dirty="0" smtClean="0">
                <a:effectLst>
                  <a:glow rad="127000">
                    <a:schemeClr val="bg1"/>
                  </a:glow>
                </a:effectLst>
              </a:rPr>
              <a:t>見切り</a:t>
            </a:r>
            <a:r>
              <a:rPr lang="ja-JP" altLang="en-US" dirty="0">
                <a:effectLst>
                  <a:glow rad="127000">
                    <a:schemeClr val="bg1"/>
                  </a:glow>
                </a:effectLst>
              </a:rPr>
              <a:t>方向</a:t>
            </a:r>
            <a:r>
              <a:rPr lang="ja-JP" altLang="en-US" dirty="0" smtClean="0">
                <a:effectLst>
                  <a:glow rad="127000">
                    <a:schemeClr val="bg1"/>
                  </a:glow>
                </a:effectLst>
              </a:rPr>
              <a:t>へ</a:t>
            </a:r>
            <a:endParaRPr lang="en-US" altLang="ja-JP" dirty="0" smtClean="0">
              <a:effectLst>
                <a:glow rad="127000">
                  <a:schemeClr val="bg1"/>
                </a:glow>
              </a:effectLst>
            </a:endParaRPr>
          </a:p>
          <a:p>
            <a:r>
              <a:rPr lang="ja-JP" altLang="en-US" u="sng" dirty="0" smtClean="0">
                <a:effectLst>
                  <a:glow rad="127000">
                    <a:schemeClr val="bg1"/>
                  </a:glow>
                </a:effectLst>
              </a:rPr>
              <a:t>「</a:t>
            </a:r>
            <a:r>
              <a:rPr lang="ja-JP" altLang="en-US" u="sng" dirty="0">
                <a:effectLst>
                  <a:glow rad="127000">
                    <a:schemeClr val="bg1"/>
                  </a:glow>
                </a:effectLst>
              </a:rPr>
              <a:t>非常に滑らかなテーパー</a:t>
            </a:r>
            <a:r>
              <a:rPr lang="ja-JP" altLang="en-US" u="sng" dirty="0" smtClean="0">
                <a:effectLst>
                  <a:glow rad="127000">
                    <a:schemeClr val="bg1"/>
                  </a:glow>
                </a:effectLst>
              </a:rPr>
              <a:t>形状コート」</a:t>
            </a:r>
            <a:r>
              <a:rPr lang="ja-JP" altLang="en-US" dirty="0" smtClean="0">
                <a:effectLst>
                  <a:glow rad="127000">
                    <a:schemeClr val="bg1"/>
                  </a:glow>
                </a:effectLst>
              </a:rPr>
              <a:t>を形成する技術。</a:t>
            </a:r>
            <a:endParaRPr lang="en-US" altLang="ja-JP" dirty="0">
              <a:effectLst>
                <a:glow rad="127000">
                  <a:schemeClr val="bg1"/>
                </a:glow>
              </a:effectLst>
            </a:endParaRPr>
          </a:p>
          <a:p>
            <a:r>
              <a:rPr lang="ja-JP" altLang="en-US" dirty="0"/>
              <a:t>　　　</a:t>
            </a:r>
            <a:endParaRPr lang="en-US" altLang="ja-JP" dirty="0"/>
          </a:p>
        </p:txBody>
      </p:sp>
      <p:sp>
        <p:nvSpPr>
          <p:cNvPr id="7" name="正方形/長方形 6"/>
          <p:cNvSpPr/>
          <p:nvPr/>
        </p:nvSpPr>
        <p:spPr>
          <a:xfrm>
            <a:off x="414659" y="4822587"/>
            <a:ext cx="8893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u="sng" dirty="0"/>
              <a:t>「１工程</a:t>
            </a:r>
            <a:r>
              <a:rPr lang="ja-JP" altLang="en-US" u="sng" dirty="0" smtClean="0"/>
              <a:t>にてテーパー形状コート」</a:t>
            </a:r>
            <a:r>
              <a:rPr lang="ja-JP" altLang="en-US" dirty="0" smtClean="0"/>
              <a:t>が施される為、</a:t>
            </a:r>
            <a:r>
              <a:rPr lang="ja-JP" altLang="en-US" u="sng" dirty="0" smtClean="0">
                <a:solidFill>
                  <a:srgbClr val="FF0000"/>
                </a:solidFill>
              </a:rPr>
              <a:t>コストメリットが非常に高い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r>
              <a:rPr lang="ja-JP" altLang="en-US" dirty="0" smtClean="0"/>
              <a:t>又、追加工を必要としない為、</a:t>
            </a:r>
            <a:r>
              <a:rPr lang="ja-JP" altLang="en-US" u="sng" dirty="0" smtClean="0">
                <a:solidFill>
                  <a:srgbClr val="FF0000"/>
                </a:solidFill>
              </a:rPr>
              <a:t>繊細な製品自体に変化を生じさせない</a:t>
            </a:r>
            <a:r>
              <a:rPr lang="ja-JP" altLang="en-US" dirty="0" smtClean="0"/>
              <a:t>。</a:t>
            </a:r>
            <a:endParaRPr lang="ja-JP" altLang="en-US" dirty="0"/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xmlns="" id="{A97B5858-A44D-4903-9573-6751DDDCA0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" t="24341" r="23070" b="24202"/>
          <a:stretch/>
        </p:blipFill>
        <p:spPr>
          <a:xfrm>
            <a:off x="5925691" y="1485250"/>
            <a:ext cx="4407371" cy="2205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4" name="図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934" y="6846947"/>
            <a:ext cx="1940635" cy="5730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5" name="図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8155" y="6838249"/>
            <a:ext cx="1917361" cy="5904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6" name="稲妻 35"/>
          <p:cNvSpPr/>
          <p:nvPr/>
        </p:nvSpPr>
        <p:spPr>
          <a:xfrm rot="12624740">
            <a:off x="2573496" y="5790024"/>
            <a:ext cx="360040" cy="450696"/>
          </a:xfrm>
          <a:prstGeom prst="lightningBol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稲妻 37"/>
          <p:cNvSpPr/>
          <p:nvPr/>
        </p:nvSpPr>
        <p:spPr>
          <a:xfrm rot="10337344" flipH="1">
            <a:off x="2146913" y="5781579"/>
            <a:ext cx="298228" cy="412781"/>
          </a:xfrm>
          <a:prstGeom prst="lightningBol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稲妻 38"/>
          <p:cNvSpPr/>
          <p:nvPr/>
        </p:nvSpPr>
        <p:spPr>
          <a:xfrm rot="10590129" flipH="1">
            <a:off x="8712630" y="5784389"/>
            <a:ext cx="263566" cy="364805"/>
          </a:xfrm>
          <a:prstGeom prst="lightningBol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稲妻 39"/>
          <p:cNvSpPr/>
          <p:nvPr/>
        </p:nvSpPr>
        <p:spPr>
          <a:xfrm rot="12624740">
            <a:off x="9215862" y="5798154"/>
            <a:ext cx="318194" cy="398313"/>
          </a:xfrm>
          <a:prstGeom prst="lightningBol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稲妻 40"/>
          <p:cNvSpPr/>
          <p:nvPr/>
        </p:nvSpPr>
        <p:spPr>
          <a:xfrm rot="7972260">
            <a:off x="5700595" y="6210116"/>
            <a:ext cx="360040" cy="450696"/>
          </a:xfrm>
          <a:prstGeom prst="lightningBol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稲妻 42"/>
          <p:cNvSpPr/>
          <p:nvPr/>
        </p:nvSpPr>
        <p:spPr>
          <a:xfrm rot="19373274">
            <a:off x="5208444" y="6213192"/>
            <a:ext cx="360040" cy="450696"/>
          </a:xfrm>
          <a:prstGeom prst="lightningBolt">
            <a:avLst/>
          </a:prstGeom>
          <a:solidFill>
            <a:srgbClr val="FF0000"/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4" name="図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0614" y="6854197"/>
            <a:ext cx="3395486" cy="6143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6" name="円/楕円 25"/>
          <p:cNvSpPr/>
          <p:nvPr/>
        </p:nvSpPr>
        <p:spPr>
          <a:xfrm>
            <a:off x="9612982" y="6818947"/>
            <a:ext cx="576064" cy="33833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４</a:t>
            </a:r>
            <a:endParaRPr kumimoji="1" lang="ja-JP" altLang="en-US" dirty="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3078058" y="5602317"/>
            <a:ext cx="67606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例</a:t>
            </a:r>
            <a:r>
              <a:rPr kumimoji="1" lang="en-US" altLang="ja-JP" sz="1600" dirty="0" smtClean="0"/>
              <a:t>1</a:t>
            </a:r>
            <a:endParaRPr kumimoji="1" lang="ja-JP" altLang="en-US" sz="160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6302574" y="5602317"/>
            <a:ext cx="67606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例</a:t>
            </a:r>
            <a:r>
              <a:rPr lang="en-US" altLang="ja-JP" sz="1600" dirty="0"/>
              <a:t>2</a:t>
            </a:r>
            <a:endParaRPr kumimoji="1" lang="ja-JP" altLang="en-US" sz="1600" dirty="0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9720804" y="5602317"/>
            <a:ext cx="67606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例</a:t>
            </a:r>
            <a:r>
              <a:rPr lang="en-US" altLang="ja-JP" sz="1600" dirty="0" smtClean="0"/>
              <a:t>3</a:t>
            </a:r>
            <a:endParaRPr kumimoji="1" lang="ja-JP" altLang="en-US" sz="1600" dirty="0"/>
          </a:p>
        </p:txBody>
      </p:sp>
      <p:sp>
        <p:nvSpPr>
          <p:cNvPr id="67" name="正方形/長方形 66"/>
          <p:cNvSpPr/>
          <p:nvPr/>
        </p:nvSpPr>
        <p:spPr>
          <a:xfrm>
            <a:off x="7662767" y="5045048"/>
            <a:ext cx="3456384" cy="626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</a:rPr>
              <a:t>（他社の工法イメージ</a:t>
            </a:r>
            <a:r>
              <a:rPr lang="en-US" altLang="ja-JP" sz="1200" dirty="0" smtClean="0">
                <a:solidFill>
                  <a:schemeClr val="tx1"/>
                </a:solidFill>
              </a:rPr>
              <a:t>3</a:t>
            </a:r>
            <a:r>
              <a:rPr lang="ja-JP" altLang="en-US" sz="1200" dirty="0">
                <a:solidFill>
                  <a:schemeClr val="tx1"/>
                </a:solidFill>
              </a:rPr>
              <a:t>例</a:t>
            </a:r>
            <a:r>
              <a:rPr kumimoji="1" lang="ja-JP" altLang="en-US" sz="1200" dirty="0" smtClean="0">
                <a:solidFill>
                  <a:schemeClr val="tx1"/>
                </a:solidFill>
              </a:rPr>
              <a:t>）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9483848" y="2178259"/>
            <a:ext cx="792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製品</a:t>
            </a:r>
            <a:endParaRPr kumimoji="1" lang="ja-JP" altLang="en-US" sz="1200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9483848" y="2641139"/>
            <a:ext cx="792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コート部</a:t>
            </a:r>
            <a:endParaRPr kumimoji="1" lang="ja-JP" altLang="en-US" sz="1200" dirty="0"/>
          </a:p>
        </p:txBody>
      </p:sp>
      <p:cxnSp>
        <p:nvCxnSpPr>
          <p:cNvPr id="85" name="直線コネクタ 84"/>
          <p:cNvCxnSpPr>
            <a:stCxn id="82" idx="1"/>
          </p:cNvCxnSpPr>
          <p:nvPr/>
        </p:nvCxnSpPr>
        <p:spPr>
          <a:xfrm flipH="1">
            <a:off x="9136936" y="2316759"/>
            <a:ext cx="346912" cy="1384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/>
          <p:cNvCxnSpPr>
            <a:stCxn id="84" idx="1"/>
          </p:cNvCxnSpPr>
          <p:nvPr/>
        </p:nvCxnSpPr>
        <p:spPr>
          <a:xfrm flipH="1">
            <a:off x="9108357" y="2779639"/>
            <a:ext cx="375491" cy="1384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テキスト ボックス 88"/>
          <p:cNvSpPr txBox="1"/>
          <p:nvPr/>
        </p:nvSpPr>
        <p:spPr>
          <a:xfrm>
            <a:off x="9466278" y="6293109"/>
            <a:ext cx="792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削る</a:t>
            </a:r>
            <a:endParaRPr kumimoji="1" lang="ja-JP" altLang="en-US" sz="1200" dirty="0"/>
          </a:p>
        </p:txBody>
      </p:sp>
      <p:cxnSp>
        <p:nvCxnSpPr>
          <p:cNvPr id="90" name="直線コネクタ 89"/>
          <p:cNvCxnSpPr>
            <a:stCxn id="89" idx="1"/>
          </p:cNvCxnSpPr>
          <p:nvPr/>
        </p:nvCxnSpPr>
        <p:spPr>
          <a:xfrm flipH="1">
            <a:off x="9307785" y="6431609"/>
            <a:ext cx="158493" cy="510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図 80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33707" y="3156419"/>
            <a:ext cx="4599355" cy="1649171"/>
          </a:xfrm>
          <a:prstGeom prst="roundRect">
            <a:avLst>
              <a:gd name="adj" fmla="val 2368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5" name="正方形/長方形 94"/>
          <p:cNvSpPr/>
          <p:nvPr/>
        </p:nvSpPr>
        <p:spPr>
          <a:xfrm>
            <a:off x="3660272" y="857706"/>
            <a:ext cx="3456384" cy="626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tx1"/>
                </a:solidFill>
                <a:effectLst>
                  <a:glow rad="63500">
                    <a:schemeClr val="bg1"/>
                  </a:glow>
                </a:effectLst>
              </a:rPr>
              <a:t>（実際の製品）</a:t>
            </a:r>
            <a:endParaRPr kumimoji="1" lang="ja-JP" altLang="en-US" sz="1200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3272</TotalTime>
  <Words>161</Words>
  <Application>Microsoft Office PowerPoint</Application>
  <PresentationFormat>ユーザー設定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テーマ</vt:lpstr>
      <vt:lpstr>テーパー形状の 薄膜形成技術の確立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認定技術・製品名</dc:title>
  <dc:creator>管理者</dc:creator>
  <cp:lastModifiedBy>mizoguchi.t</cp:lastModifiedBy>
  <cp:revision>412</cp:revision>
  <cp:lastPrinted>2021-09-17T05:02:23Z</cp:lastPrinted>
  <dcterms:created xsi:type="dcterms:W3CDTF">2013-09-02T06:45:37Z</dcterms:created>
  <dcterms:modified xsi:type="dcterms:W3CDTF">2021-09-19T22:02:59Z</dcterms:modified>
</cp:coreProperties>
</file>